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3D5F4F7-3912-464D-9604-E296F7E925B5}" type="datetimeFigureOut">
              <a:rPr lang="ru-RU"/>
              <a:pPr>
                <a:defRPr/>
              </a:pPr>
              <a:t>07.10.2014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E0F036A-8A9D-499B-A756-F09DE733D4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030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B12D654-E7FF-4219-B29A-11E1088F3D8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2A4AA68-79E0-4861-A838-FED8FE82815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CDE84-64D0-4582-9642-3C7C1561489F}" type="datetimeFigureOut">
              <a:rPr lang="ru-RU"/>
              <a:pPr>
                <a:defRPr/>
              </a:pPr>
              <a:t>07.10.2014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9E8-D675-4339-B705-4B8051469E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57F39-9736-4BF5-8A20-DA8DA4F03B08}" type="datetimeFigureOut">
              <a:rPr lang="ru-RU"/>
              <a:pPr>
                <a:defRPr/>
              </a:pPr>
              <a:t>07.10.2014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52DBA-4971-4FF3-94F7-11A9B3E5E3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FE4B2-3F5A-401E-8002-B37A068335C0}" type="datetimeFigureOut">
              <a:rPr lang="ru-RU"/>
              <a:pPr>
                <a:defRPr/>
              </a:pPr>
              <a:t>07.10.2014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3B4B7-E824-4B24-8C10-EE841CD3DC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2059B-F09E-40AC-B544-D838769392BF}" type="datetimeFigureOut">
              <a:rPr lang="ru-RU"/>
              <a:pPr>
                <a:defRPr/>
              </a:pPr>
              <a:t>07.10.2014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7481C-2AB9-4D7B-8E6B-F202358300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79160-0190-43C6-8DF4-AB80CB140C65}" type="datetimeFigureOut">
              <a:rPr lang="ru-RU"/>
              <a:pPr>
                <a:defRPr/>
              </a:pPr>
              <a:t>07.10.2014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FF796-F16B-4958-9A16-315BD08AB8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96865-1ED1-4920-AF69-31BBFEB21450}" type="datetimeFigureOut">
              <a:rPr lang="ru-RU"/>
              <a:pPr>
                <a:defRPr/>
              </a:pPr>
              <a:t>07.10.2014</a:t>
            </a:fld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1E875-5C84-43DE-A3B4-333316457F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0B73E-78C8-4E5E-A2E1-2C4F82710D73}" type="datetimeFigureOut">
              <a:rPr lang="ru-RU"/>
              <a:pPr>
                <a:defRPr/>
              </a:pPr>
              <a:t>07.10.2014</a:t>
            </a:fld>
            <a:endParaRPr lang="ru-RU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0DE4D-FC88-474C-9977-E6278AD3AC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5E5E1-E865-4863-AC12-3A8897B390D8}" type="datetimeFigureOut">
              <a:rPr lang="ru-RU"/>
              <a:pPr>
                <a:defRPr/>
              </a:pPr>
              <a:t>07.10.2014</a:t>
            </a:fld>
            <a:endParaRPr lang="ru-RU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4FE30-C209-45E6-8FFD-8D6D459768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2A13A-F240-4276-A997-C258A49B3F11}" type="datetimeFigureOut">
              <a:rPr lang="ru-RU"/>
              <a:pPr>
                <a:defRPr/>
              </a:pPr>
              <a:t>07.10.2014</a:t>
            </a:fld>
            <a:endParaRPr lang="ru-RU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4B783-B216-4C71-9FDB-2F07A53297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35165-2707-4407-AA39-2CDC93A1513A}" type="datetimeFigureOut">
              <a:rPr lang="ru-RU"/>
              <a:pPr>
                <a:defRPr/>
              </a:pPr>
              <a:t>07.10.2014</a:t>
            </a:fld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02003-DE63-4B7A-AC69-9B3249131C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57888-65D8-4C42-93D4-54CBE0480403}" type="datetimeFigureOut">
              <a:rPr lang="ru-RU"/>
              <a:pPr>
                <a:defRPr/>
              </a:pPr>
              <a:t>07.10.2014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D843A-19C3-42E9-8BE4-A8D134D493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4EA7274-3CD7-4019-AF30-07AED4A38290}" type="datetimeFigureOut">
              <a:rPr lang="ru-RU"/>
              <a:pPr>
                <a:defRPr/>
              </a:pPr>
              <a:t>07.10.2014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4EF4CEC-19EE-4D7D-9A16-0182A41BB6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3" r:id="rId9"/>
    <p:sldLayoutId id="2147483741" r:id="rId10"/>
    <p:sldLayoutId id="214748374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611188" y="549275"/>
            <a:ext cx="8229600" cy="1727200"/>
          </a:xfrm>
        </p:spPr>
        <p:txBody>
          <a:bodyPr/>
          <a:lstStyle/>
          <a:p>
            <a:pPr algn="ctr"/>
            <a:r>
              <a:rPr lang="en-US" sz="5400" dirty="0" smtClean="0"/>
              <a:t>Health Psychology Laboratory</a:t>
            </a:r>
            <a:endParaRPr lang="ru-RU" sz="54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35163"/>
            <a:ext cx="8568952" cy="4589462"/>
          </a:xfrm>
        </p:spPr>
        <p:txBody>
          <a:bodyPr>
            <a:normAutofit fontScale="85000" lnSpcReduction="20000"/>
          </a:bodyPr>
          <a:lstStyle/>
          <a:p>
            <a:pPr marL="0" indent="0" algn="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800" b="1" dirty="0" smtClean="0">
              <a:solidFill>
                <a:schemeClr val="tx2"/>
              </a:solidFill>
            </a:endParaRPr>
          </a:p>
          <a:p>
            <a:pPr marL="0" indent="0" algn="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800" b="1" dirty="0">
              <a:solidFill>
                <a:schemeClr val="tx2"/>
              </a:solidFill>
            </a:endParaRPr>
          </a:p>
          <a:p>
            <a:pPr marL="0" indent="0" algn="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400" b="1" dirty="0" smtClean="0">
              <a:solidFill>
                <a:schemeClr val="tx2"/>
              </a:solidFill>
            </a:endParaRPr>
          </a:p>
          <a:p>
            <a:pPr marL="0" indent="0" algn="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400" b="1" dirty="0">
              <a:solidFill>
                <a:schemeClr val="tx2"/>
              </a:solidFill>
            </a:endParaRPr>
          </a:p>
          <a:p>
            <a:pPr marL="0" indent="0" algn="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400" b="1" dirty="0" smtClean="0">
              <a:solidFill>
                <a:schemeClr val="tx2"/>
              </a:solidFill>
            </a:endParaRPr>
          </a:p>
          <a:p>
            <a:pPr marL="0" indent="0" algn="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400" b="1" dirty="0" smtClean="0">
              <a:solidFill>
                <a:schemeClr val="tx2"/>
              </a:solidFill>
            </a:endParaRPr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b="1" dirty="0" smtClean="0">
                <a:solidFill>
                  <a:schemeClr val="tx2"/>
                </a:solidFill>
              </a:rPr>
              <a:t>Head of Laboratory: </a:t>
            </a:r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b="1" dirty="0" smtClean="0">
                <a:solidFill>
                  <a:schemeClr val="tx2"/>
                </a:solidFill>
              </a:rPr>
              <a:t>Prof. Natalia V. </a:t>
            </a:r>
            <a:r>
              <a:rPr lang="en-US" sz="2400" b="1" dirty="0" err="1" smtClean="0">
                <a:solidFill>
                  <a:schemeClr val="tx2"/>
                </a:solidFill>
              </a:rPr>
              <a:t>Kozlova</a:t>
            </a:r>
            <a:r>
              <a:rPr lang="en-US" sz="2400" b="1" dirty="0" smtClean="0">
                <a:solidFill>
                  <a:schemeClr val="tx2"/>
                </a:solidFill>
              </a:rPr>
              <a:t>, Dr. Sc. (Developmental Psychology)</a:t>
            </a:r>
            <a:endParaRPr lang="ru-RU" sz="2400" b="1" dirty="0">
              <a:solidFill>
                <a:schemeClr val="tx2"/>
              </a:solidFill>
            </a:endParaRPr>
          </a:p>
        </p:txBody>
      </p:sp>
      <p:pic>
        <p:nvPicPr>
          <p:cNvPr id="4" name="Picture 8" descr="unn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2555776" y="2204864"/>
            <a:ext cx="4176464" cy="3384376"/>
          </a:xfrm>
          <a:prstGeom prst="ellipse">
            <a:avLst/>
          </a:prstGeom>
          <a:ln>
            <a:noFill/>
          </a:ln>
          <a:effectLst>
            <a:softEdge rad="112500"/>
          </a:effectLst>
          <a:ex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250825" y="692697"/>
            <a:ext cx="8713788" cy="1152128"/>
          </a:xfrm>
        </p:spPr>
        <p:txBody>
          <a:bodyPr/>
          <a:lstStyle/>
          <a:p>
            <a:pPr algn="ctr"/>
            <a:r>
              <a:rPr lang="en-US" sz="4000" b="1" dirty="0" smtClean="0"/>
              <a:t>Research Project </a:t>
            </a:r>
            <a:br>
              <a:rPr lang="en-US" sz="4000" b="1" dirty="0" smtClean="0"/>
            </a:br>
            <a:r>
              <a:rPr lang="en-US" sz="4000" b="1" dirty="0" smtClean="0"/>
              <a:t>“Health Psychology Laboratory”</a:t>
            </a:r>
            <a:endParaRPr lang="ru-RU" sz="40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556792"/>
            <a:ext cx="8713788" cy="4967833"/>
          </a:xfrm>
        </p:spPr>
        <p:txBody>
          <a:bodyPr>
            <a:normAutofit fontScale="92500" lnSpcReduction="20000"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/>
          </a:p>
          <a:p>
            <a:pPr marL="0" indent="0" algn="just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800" b="1" dirty="0" smtClean="0"/>
              <a:t>Goals</a:t>
            </a:r>
            <a:r>
              <a:rPr lang="en-US" sz="2800" dirty="0" smtClean="0"/>
              <a:t>:</a:t>
            </a:r>
          </a:p>
          <a:p>
            <a:pPr marL="0" indent="0" algn="just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800" dirty="0" smtClean="0"/>
              <a:t>studying neurophysiological, psychophysiological, cognitive and axiological aspects of health as a person’s resource and strategic potential ensuring one’s stability and well-being, competitiveness and career longevity </a:t>
            </a:r>
          </a:p>
          <a:p>
            <a:pPr marL="0" indent="0" algn="just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800" dirty="0" smtClean="0"/>
              <a:t>developing advanced therapeutic technologies based on the project outcomes</a:t>
            </a:r>
          </a:p>
          <a:p>
            <a:pPr marL="0" indent="0" algn="just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800" dirty="0" smtClean="0"/>
              <a:t>developing the Russian health research database for sharing across international interdisciplinary research projects  </a:t>
            </a:r>
            <a:endParaRPr lang="ru-RU" sz="2800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250825" y="704850"/>
            <a:ext cx="8642350" cy="1143000"/>
          </a:xfrm>
        </p:spPr>
        <p:txBody>
          <a:bodyPr/>
          <a:lstStyle/>
          <a:p>
            <a:pPr algn="ctr"/>
            <a:r>
              <a:rPr lang="en-US" sz="2800" b="1" dirty="0" smtClean="0"/>
              <a:t>Scientific background for studying health psychology and life quality problems at Psychology Faculty</a:t>
            </a:r>
            <a:r>
              <a:rPr lang="ru-RU" sz="2800" b="1" dirty="0" smtClean="0"/>
              <a:t>:</a:t>
            </a:r>
            <a:endParaRPr lang="ru-RU" sz="28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2132856"/>
            <a:ext cx="8642350" cy="4320332"/>
          </a:xfrm>
        </p:spPr>
        <p:txBody>
          <a:bodyPr>
            <a:normAutofit fontScale="70000" lnSpcReduction="20000"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1999 – </a:t>
            </a:r>
            <a:r>
              <a:rPr lang="en-US" dirty="0" smtClean="0"/>
              <a:t>foundation of Genetic and Clinical Psychology Department</a:t>
            </a:r>
            <a:r>
              <a:rPr lang="ru-RU" dirty="0" smtClean="0"/>
              <a:t>;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2003 – </a:t>
            </a:r>
            <a:r>
              <a:rPr lang="en-US" dirty="0" smtClean="0"/>
              <a:t>foundation of  Psychotherapy and Psychological Counseling Department</a:t>
            </a:r>
            <a:r>
              <a:rPr lang="ru-RU" dirty="0" smtClean="0"/>
              <a:t>;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2005</a:t>
            </a:r>
            <a:r>
              <a:rPr lang="en-US" dirty="0" smtClean="0"/>
              <a:t> </a:t>
            </a:r>
            <a:r>
              <a:rPr lang="ru-RU" dirty="0" smtClean="0"/>
              <a:t>– </a:t>
            </a:r>
            <a:r>
              <a:rPr lang="en-US" dirty="0" smtClean="0"/>
              <a:t>receiving a status  of  Scientific School “Psychology of personality in norm and pathology”</a:t>
            </a:r>
            <a:r>
              <a:rPr lang="ru-RU" dirty="0" smtClean="0"/>
              <a:t>;</a:t>
            </a:r>
            <a:endParaRPr lang="ru-RU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since</a:t>
            </a:r>
            <a:r>
              <a:rPr lang="ru-RU" dirty="0" smtClean="0"/>
              <a:t> 2002</a:t>
            </a:r>
            <a:r>
              <a:rPr lang="en-US" dirty="0" smtClean="0"/>
              <a:t> – organization of international and all-Russian scientific events, including 8 Siberian psychological forums</a:t>
            </a:r>
            <a:r>
              <a:rPr lang="ru-RU" dirty="0" smtClean="0"/>
              <a:t>;</a:t>
            </a:r>
            <a:endParaRPr lang="ru-RU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since</a:t>
            </a:r>
            <a:r>
              <a:rPr lang="ru-RU" dirty="0" smtClean="0"/>
              <a:t> </a:t>
            </a:r>
            <a:r>
              <a:rPr lang="ru-RU" dirty="0"/>
              <a:t>1999 </a:t>
            </a:r>
            <a:r>
              <a:rPr lang="ru-RU" dirty="0" smtClean="0"/>
              <a:t>– </a:t>
            </a:r>
            <a:r>
              <a:rPr lang="en-US" dirty="0" smtClean="0"/>
              <a:t>section in Siberian Psychological Journal – “Clinical Psychology and Health Psychology”</a:t>
            </a:r>
            <a:r>
              <a:rPr lang="ru-RU" dirty="0" smtClean="0"/>
              <a:t>;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since</a:t>
            </a:r>
            <a:r>
              <a:rPr lang="ru-RU" dirty="0" smtClean="0"/>
              <a:t> </a:t>
            </a:r>
            <a:r>
              <a:rPr lang="ru-RU" dirty="0"/>
              <a:t>1999 </a:t>
            </a:r>
            <a:r>
              <a:rPr lang="ru-RU" dirty="0" smtClean="0"/>
              <a:t>– </a:t>
            </a:r>
            <a:r>
              <a:rPr lang="en-US" dirty="0" smtClean="0"/>
              <a:t>Dr. Sc. and Cand. Sc. dissertations on problems of health psychology and life quality; more than 30</a:t>
            </a:r>
            <a:r>
              <a:rPr lang="ru-RU" dirty="0" smtClean="0"/>
              <a:t>;</a:t>
            </a:r>
            <a:endParaRPr lang="ru-RU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2010 </a:t>
            </a:r>
            <a:r>
              <a:rPr lang="ru-RU" dirty="0" smtClean="0"/>
              <a:t>– </a:t>
            </a:r>
            <a:r>
              <a:rPr lang="en-US" dirty="0" smtClean="0"/>
              <a:t>starting master’s program in health and safety psychology</a:t>
            </a:r>
            <a:r>
              <a:rPr lang="ru-RU" dirty="0" smtClean="0"/>
              <a:t>;</a:t>
            </a:r>
            <a:endParaRPr lang="ru-RU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1999</a:t>
            </a:r>
            <a:r>
              <a:rPr lang="en-US" dirty="0" smtClean="0"/>
              <a:t>-</a:t>
            </a:r>
            <a:r>
              <a:rPr lang="ru-RU" dirty="0" smtClean="0"/>
              <a:t>2014 – </a:t>
            </a:r>
            <a:r>
              <a:rPr lang="en-US" dirty="0" smtClean="0"/>
              <a:t>research projects studying health psychology and life quality problems, supported by RFH, RFFR, FEA and FTP; more than 20</a:t>
            </a:r>
            <a:r>
              <a:rPr lang="ru-RU" dirty="0" smtClean="0"/>
              <a:t>;</a:t>
            </a:r>
            <a:endParaRPr lang="ru-RU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1999</a:t>
            </a:r>
            <a:r>
              <a:rPr lang="en-US" dirty="0" smtClean="0"/>
              <a:t>-</a:t>
            </a:r>
            <a:r>
              <a:rPr lang="ru-RU" dirty="0" smtClean="0"/>
              <a:t>2014</a:t>
            </a:r>
            <a:r>
              <a:rPr lang="en-US" dirty="0" smtClean="0"/>
              <a:t> </a:t>
            </a:r>
            <a:r>
              <a:rPr lang="ru-RU" dirty="0" smtClean="0"/>
              <a:t>– </a:t>
            </a:r>
            <a:r>
              <a:rPr lang="en-US" dirty="0" smtClean="0"/>
              <a:t>publication of about 70 articles on health and safety psychology problems in peer-reviewed journals including those indexed in </a:t>
            </a:r>
            <a:r>
              <a:rPr lang="ru-RU" dirty="0" smtClean="0"/>
              <a:t>Web of Science </a:t>
            </a:r>
            <a:r>
              <a:rPr lang="en-US" dirty="0" smtClean="0"/>
              <a:t>and </a:t>
            </a:r>
            <a:r>
              <a:rPr lang="ru-RU" dirty="0" smtClean="0"/>
              <a:t>Scopus. </a:t>
            </a:r>
            <a:endParaRPr lang="ru-RU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250825" y="836613"/>
            <a:ext cx="8642350" cy="1439862"/>
          </a:xfrm>
        </p:spPr>
        <p:txBody>
          <a:bodyPr/>
          <a:lstStyle/>
          <a:p>
            <a:pPr algn="ctr"/>
            <a:r>
              <a:rPr lang="en-US" sz="3200" b="1" dirty="0" smtClean="0"/>
              <a:t>Health Psychology Laboratory </a:t>
            </a:r>
            <a:br>
              <a:rPr lang="en-US" sz="3200" b="1" dirty="0" smtClean="0"/>
            </a:br>
            <a:r>
              <a:rPr lang="en-US" sz="3200" b="1" dirty="0" smtClean="0"/>
              <a:t>staff’s research competence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916113"/>
            <a:ext cx="8785225" cy="4752975"/>
          </a:xfrm>
        </p:spPr>
        <p:txBody>
          <a:bodyPr>
            <a:normAutofit fontScale="47500" lnSpcReduction="20000"/>
          </a:bodyPr>
          <a:lstStyle/>
          <a:p>
            <a:pPr marL="274320" indent="-274320" algn="just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dirty="0" smtClean="0"/>
              <a:t>Experience of research, scientific, educational and innovation activity concerned with health psychology and life quality. </a:t>
            </a:r>
            <a:endParaRPr lang="ru-RU" sz="3400" dirty="0"/>
          </a:p>
          <a:p>
            <a:pPr marL="274320" indent="-274320" algn="just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dirty="0" smtClean="0"/>
              <a:t>Strategies of cross-cultural and interdisciplinary research focusing on different aspects of health as a person’s resource and strategic potential. </a:t>
            </a:r>
            <a:endParaRPr lang="ru-RU" sz="3400" dirty="0"/>
          </a:p>
          <a:p>
            <a:pPr marL="274320" indent="-274320" algn="just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dirty="0" smtClean="0"/>
              <a:t>Electronic research database on health as a person’s social quality ensuring one’s competitiveness under market economy conditions, family well-being and career longevity as well as enhancing one’s life quality. </a:t>
            </a:r>
            <a:endParaRPr lang="ru-RU" sz="3400" dirty="0"/>
          </a:p>
          <a:p>
            <a:pPr marL="274320" indent="-274320" algn="just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dirty="0" smtClean="0"/>
              <a:t>Experience of developing express-methods for evaluating people’s psychological and physical state and  developing therapeutic technologies. </a:t>
            </a:r>
            <a:endParaRPr lang="ru-RU" sz="3400" dirty="0" smtClean="0"/>
          </a:p>
          <a:p>
            <a:pPr marL="274320" indent="-274320" algn="just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dirty="0" smtClean="0"/>
              <a:t>Experience of developing and implementing medico-socio-psychological rehabilitation programs</a:t>
            </a:r>
            <a:r>
              <a:rPr lang="ru-RU" sz="3400" dirty="0" smtClean="0"/>
              <a:t>.</a:t>
            </a:r>
            <a:endParaRPr lang="ru-RU" sz="3400" dirty="0"/>
          </a:p>
          <a:p>
            <a:pPr marL="274320" indent="-274320" algn="just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dirty="0" smtClean="0"/>
              <a:t>Human resource including scientists being involved in international research projects as well as scientists awarded the Honored Master of Science title</a:t>
            </a:r>
            <a:r>
              <a:rPr lang="ru-RU" sz="3400" dirty="0" smtClean="0"/>
              <a:t>.</a:t>
            </a:r>
            <a:endParaRPr lang="ru-RU" sz="3400" dirty="0"/>
          </a:p>
          <a:p>
            <a:pPr marL="274320" indent="-274320" algn="just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dirty="0" smtClean="0"/>
              <a:t>Research tools of investigating health and safety psychology and life quality problems: diagnostic packages; statistic packages (Statistica, SPSS); program apparatus diagnostic packages; Social Psychology Laboratory</a:t>
            </a:r>
            <a:r>
              <a:rPr lang="ru-RU" sz="3400" dirty="0" smtClean="0"/>
              <a:t>;</a:t>
            </a:r>
            <a:r>
              <a:rPr lang="en-US" sz="3400" dirty="0" smtClean="0"/>
              <a:t> Psychological Assessment Laboratory</a:t>
            </a:r>
            <a:r>
              <a:rPr lang="ru-RU" sz="3400" dirty="0" smtClean="0"/>
              <a:t>; </a:t>
            </a:r>
            <a:r>
              <a:rPr lang="en-US" sz="3400" dirty="0" smtClean="0"/>
              <a:t>Psychophysiology Laboratory</a:t>
            </a:r>
            <a:r>
              <a:rPr lang="ru-RU" sz="3400" dirty="0" smtClean="0"/>
              <a:t>;</a:t>
            </a:r>
            <a:r>
              <a:rPr lang="en-US" sz="3400" dirty="0" smtClean="0"/>
              <a:t> Socio</a:t>
            </a:r>
            <a:r>
              <a:rPr lang="ru-RU" sz="3400" dirty="0"/>
              <a:t>-</a:t>
            </a:r>
            <a:r>
              <a:rPr lang="en-US" sz="3400" dirty="0"/>
              <a:t>Psychological </a:t>
            </a:r>
            <a:r>
              <a:rPr lang="en-US" sz="3400" dirty="0" smtClean="0"/>
              <a:t>Education Center </a:t>
            </a:r>
            <a:r>
              <a:rPr lang="ru-RU" sz="3400" dirty="0" smtClean="0"/>
              <a:t>.</a:t>
            </a:r>
            <a:endParaRPr lang="ru-RU" sz="34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908720"/>
            <a:ext cx="8856662" cy="1656184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b="1" dirty="0" smtClean="0"/>
              <a:t>Collaboration with Russian and international research teams in the field of health and safety psychology and life quality problems </a:t>
            </a:r>
            <a:br>
              <a:rPr lang="en-US" sz="2400" b="1" dirty="0" smtClean="0"/>
            </a:br>
            <a:r>
              <a:rPr lang="en-US" sz="2400" b="1" dirty="0" smtClean="0"/>
              <a:t>(based on cooperation agreements)</a:t>
            </a:r>
            <a:r>
              <a:rPr lang="ru-RU" sz="2400" b="1" dirty="0" smtClean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2133600"/>
            <a:ext cx="8785225" cy="446405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500" dirty="0" smtClean="0"/>
              <a:t>SBEI HPE “Krasnoyarsk State Medical University named after Prof. V. F. Voyno-Yasenetsky”;</a:t>
            </a:r>
            <a:endParaRPr lang="ru-RU" sz="1500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500" dirty="0" smtClean="0"/>
              <a:t>SBEI HPE “Ural State Medical University” of RF Ministry of Healthcare</a:t>
            </a:r>
            <a:r>
              <a:rPr lang="ru-RU" sz="1500" dirty="0" smtClean="0"/>
              <a:t>;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500" dirty="0" smtClean="0"/>
              <a:t>FSFRI “Tomsk Research Institute of Balneology and Physiotherapy” of Federal Medico-Biological Agency;</a:t>
            </a:r>
            <a:endParaRPr lang="ru-RU" sz="15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500" dirty="0" smtClean="0"/>
              <a:t>FSFI “Research Institute of Physiology and Fundamental Medicine” of Siberian Branch of Russian Academy of Sciences;</a:t>
            </a:r>
            <a:endParaRPr lang="ru-RU" sz="15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500" dirty="0" smtClean="0"/>
              <a:t>FSFI “ Mental Health Research Institute” of Siberian Branch of Russian Academy of Medical Sciences; </a:t>
            </a:r>
            <a:endParaRPr lang="ru-RU" sz="1500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500" dirty="0" smtClean="0"/>
              <a:t>RSAHI “Children’s Municipal Hospital </a:t>
            </a:r>
            <a:r>
              <a:rPr lang="ru-RU" sz="1500" dirty="0" smtClean="0"/>
              <a:t>№</a:t>
            </a:r>
            <a:r>
              <a:rPr lang="en-US" sz="1500" dirty="0" smtClean="0"/>
              <a:t>1”;</a:t>
            </a:r>
            <a:endParaRPr lang="ru-RU" sz="15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500" dirty="0" smtClean="0"/>
              <a:t>Tomsk regional non-profit fund “Tomsk – Anti-AIDS”;</a:t>
            </a:r>
            <a:endParaRPr lang="ru-RU" sz="15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500" dirty="0" smtClean="0"/>
              <a:t>PMPTF “Maternity Hospital named after N. A. Semashko”;</a:t>
            </a:r>
            <a:endParaRPr lang="ru-RU" sz="15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500" dirty="0" smtClean="0"/>
              <a:t>RSFHI “Tomsk Mental Clinic Hospital”</a:t>
            </a:r>
            <a:r>
              <a:rPr lang="ru-RU" sz="1500" dirty="0" smtClean="0"/>
              <a:t>;</a:t>
            </a:r>
            <a:endParaRPr lang="ru-RU" sz="15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500" dirty="0" smtClean="0"/>
              <a:t>Medicine and Psychology Faculty of Sapienza University of Rome, Italy; </a:t>
            </a:r>
            <a:endParaRPr lang="ru-RU" sz="15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500" dirty="0" smtClean="0"/>
              <a:t>Psychology and Counseling Department of Marywood University, PA, USA; </a:t>
            </a:r>
            <a:endParaRPr lang="ru-RU" sz="15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500" dirty="0" smtClean="0"/>
              <a:t>Education Faculty of Haifa University, Israel; </a:t>
            </a:r>
            <a:endParaRPr lang="ru-RU" sz="15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500" dirty="0" smtClean="0"/>
              <a:t>Psychological Science and Education Faculty, Cognition and Neurosciences Research Centre, Université Libre de Bruxelles, Brussels, Belgium.</a:t>
            </a:r>
            <a:endParaRPr lang="ru-RU" sz="1500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3100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smtClean="0"/>
              <a:t>Expected outcomes</a:t>
            </a:r>
            <a:r>
              <a:rPr lang="ru-RU" sz="3200" dirty="0" smtClean="0"/>
              <a:t>: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1341438"/>
            <a:ext cx="8856663" cy="5256212"/>
          </a:xfrm>
        </p:spPr>
        <p:txBody>
          <a:bodyPr>
            <a:normAutofit fontScale="62500" lnSpcReduction="20000"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100" dirty="0" smtClean="0"/>
              <a:t>Russian electronic database of neurophysiological, psychophysiological, cognitive and social parameters of health. </a:t>
            </a:r>
            <a:endParaRPr lang="ru-RU" sz="31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100" dirty="0" smtClean="0"/>
              <a:t>Variant (depending on climatic, political, socio-economic, ethnic and socio-cultural factors ) and invariant parameters determining a new understanding of health and its value as a person’s resource and strategic potential. </a:t>
            </a:r>
            <a:endParaRPr lang="ru-RU" sz="31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100" dirty="0" smtClean="0"/>
              <a:t>Involvement in international interdisciplinary health research projects focusing on health etiology from the contemporary psychological perspective. </a:t>
            </a:r>
            <a:endParaRPr lang="ru-RU" sz="31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100" dirty="0" smtClean="0"/>
              <a:t>New approaches to cross-cultural and interdisciplinary research aimed at identifying neuropsychological, psychophysiological, cognitive and axiological aspects of health. </a:t>
            </a:r>
            <a:endParaRPr lang="ru-RU" sz="31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100" dirty="0" smtClean="0"/>
              <a:t>Psychoprophylactic programs for employees working under a rotation system in circumpolar regions. </a:t>
            </a:r>
            <a:endParaRPr lang="ru-RU" sz="31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100" dirty="0" smtClean="0"/>
              <a:t>Advanced complex socio-cognitive rehabilitation technologies for health protection. </a:t>
            </a:r>
            <a:endParaRPr lang="ru-RU" sz="31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100" dirty="0" smtClean="0"/>
              <a:t>Person-oriented programs aimed at diagnostics, prophylaxis, rehabilitation and correction of cognitive impairments as well as employee efficiency maintenance, career longevity enhancement, disease risk reduction and life quality improvement: “Cognitive impairments”; “Ischemic heart disease – a new life quality”; “Stress-free life”; “Schoolchildren’s psychological health”; “Psychological aspects of somatic diseases”; “A way to health”</a:t>
            </a:r>
            <a:r>
              <a:rPr lang="ru-RU" sz="3100" dirty="0" smtClean="0"/>
              <a:t>.</a:t>
            </a:r>
            <a:endParaRPr lang="ru-RU" sz="3100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836613"/>
            <a:ext cx="8640762" cy="6508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800" dirty="0" smtClean="0"/>
              <a:t>Health Psychology Laboratory</a:t>
            </a:r>
            <a:endParaRPr lang="ru-RU" dirty="0"/>
          </a:p>
        </p:txBody>
      </p:sp>
      <p:pic>
        <p:nvPicPr>
          <p:cNvPr id="4" name="Picture 4" descr="IMG_080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/>
          </a:blip>
          <a:srcRect/>
          <a:stretch>
            <a:fillRect/>
          </a:stretch>
        </p:blipFill>
        <p:spPr>
          <a:xfrm>
            <a:off x="323528" y="1480344"/>
            <a:ext cx="3645024" cy="3225912"/>
          </a:xfrm>
          <a:effectLst>
            <a:softEdge rad="112500"/>
          </a:effectLst>
          <a:extLst/>
        </p:spPr>
      </p:pic>
      <p:pic>
        <p:nvPicPr>
          <p:cNvPr id="1026" name="Picture 2" descr="C:\Users\User\AppData\Local\Microsoft\Windows\Temporary Internet Files\Content.Outlook\9F9WMZH5\IMG_0973.JPG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080411" y="2924944"/>
            <a:ext cx="4845083" cy="3230520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672</TotalTime>
  <Words>798</Words>
  <Application>Microsoft Office PowerPoint</Application>
  <PresentationFormat>Экран (4:3)</PresentationFormat>
  <Paragraphs>63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Health Psychology Laboratory</vt:lpstr>
      <vt:lpstr>Research Project  “Health Psychology Laboratory”</vt:lpstr>
      <vt:lpstr>Scientific background for studying health psychology and life quality problems at Psychology Faculty:</vt:lpstr>
      <vt:lpstr>Health Psychology Laboratory  staff’s research competence </vt:lpstr>
      <vt:lpstr>Collaboration with Russian and international research teams in the field of health and safety psychology and life quality problems  (based on cooperation agreements): </vt:lpstr>
      <vt:lpstr>Expected outcomes: </vt:lpstr>
      <vt:lpstr>Health Psychology Laboratory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psycholich</cp:lastModifiedBy>
  <cp:revision>77</cp:revision>
  <dcterms:created xsi:type="dcterms:W3CDTF">2014-02-17T07:36:47Z</dcterms:created>
  <dcterms:modified xsi:type="dcterms:W3CDTF">2014-10-07T03:15:05Z</dcterms:modified>
</cp:coreProperties>
</file>