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DD758-EF3D-48A6-884E-7C2267CA6DC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E11E1-C41C-442A-9451-BCAD735CFE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880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E11E1-C41C-442A-9451-BCAD735CFEC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35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E11E1-C41C-442A-9451-BCAD735CFEC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07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F85390-BEB7-4AD2-85F2-A53705F79B23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076CEE-34D4-405B-B9F2-D3794F05F13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Лаборатория психологии здоровья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ru-RU" sz="2800" b="1" dirty="0" smtClean="0">
              <a:solidFill>
                <a:schemeClr val="tx2"/>
              </a:solidFill>
            </a:endParaRPr>
          </a:p>
          <a:p>
            <a:pPr marL="0" indent="0" algn="r">
              <a:buNone/>
            </a:pPr>
            <a:endParaRPr lang="ru-RU" sz="2800" b="1" dirty="0">
              <a:solidFill>
                <a:schemeClr val="tx2"/>
              </a:solidFill>
            </a:endParaRPr>
          </a:p>
          <a:p>
            <a:pPr marL="0" indent="0" algn="r">
              <a:buNone/>
            </a:pPr>
            <a:endParaRPr lang="ru-RU" sz="2400" b="1" dirty="0" smtClean="0">
              <a:solidFill>
                <a:schemeClr val="tx2"/>
              </a:solidFill>
            </a:endParaRPr>
          </a:p>
          <a:p>
            <a:pPr marL="0" indent="0" algn="r">
              <a:buNone/>
            </a:pPr>
            <a:endParaRPr lang="ru-RU" sz="2400" b="1" dirty="0">
              <a:solidFill>
                <a:schemeClr val="tx2"/>
              </a:solidFill>
            </a:endParaRPr>
          </a:p>
          <a:p>
            <a:pPr marL="0" indent="0" algn="r">
              <a:buNone/>
            </a:pPr>
            <a:endParaRPr lang="ru-RU" sz="2400" b="1" dirty="0" smtClean="0">
              <a:solidFill>
                <a:schemeClr val="tx2"/>
              </a:solidFill>
            </a:endParaRPr>
          </a:p>
          <a:p>
            <a:pPr marL="0" indent="0" algn="r">
              <a:buNone/>
            </a:pPr>
            <a:endParaRPr lang="ru-RU" sz="24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Руководитель лаборатории – доктор психологических наук,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профессор Козлова Наталья Викторовна</a:t>
            </a:r>
            <a:endParaRPr lang="ru-RU" sz="2400" b="1" dirty="0">
              <a:solidFill>
                <a:schemeClr val="tx2"/>
              </a:solidFill>
            </a:endParaRPr>
          </a:p>
        </p:txBody>
      </p:sp>
      <p:pic>
        <p:nvPicPr>
          <p:cNvPr id="4" name="Picture 8" descr="u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04864"/>
            <a:ext cx="4176464" cy="33843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40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712968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Цель исследовательского проекта </a:t>
            </a:r>
            <a:r>
              <a:rPr lang="ru-RU" sz="4000" b="1" dirty="0" smtClean="0"/>
              <a:t>«Лаборатория </a:t>
            </a:r>
            <a:r>
              <a:rPr lang="ru-RU" sz="4000" b="1" dirty="0"/>
              <a:t>психологии </a:t>
            </a:r>
            <a:r>
              <a:rPr lang="ru-RU" sz="4000" b="1" dirty="0" smtClean="0"/>
              <a:t>здоровья»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35480"/>
            <a:ext cx="8712968" cy="458986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800" dirty="0" smtClean="0"/>
              <a:t>Организация </a:t>
            </a:r>
            <a:r>
              <a:rPr lang="ru-RU" sz="2800" dirty="0"/>
              <a:t>и проведение исследований нейрофизиологических, психофизиологических, когнитивных и ценностных аспектов здоровья как ресурса и стратегического потенциала человека, обеспечивающего  его стабильность и благополучие, конкурентоспособность </a:t>
            </a:r>
            <a:r>
              <a:rPr lang="ru-RU" sz="2800" dirty="0" smtClean="0"/>
              <a:t>и профессиональное </a:t>
            </a:r>
            <a:r>
              <a:rPr lang="ru-RU" sz="2800" dirty="0"/>
              <a:t>долголетние, и создание на этой основе  современных оздоровительных технологий и Российской базы данных для включения в программы международных междисциплинарных исследований.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42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64096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Научный задел </a:t>
            </a:r>
            <a:r>
              <a:rPr lang="ru-RU" sz="2800" b="1" dirty="0"/>
              <a:t>изучения проблемы здоровья и качества жизни на факультете психологии: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35480"/>
            <a:ext cx="8640960" cy="451785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1999 </a:t>
            </a:r>
            <a:r>
              <a:rPr lang="ru-RU" dirty="0"/>
              <a:t>год – создание кафедры генетической и клинической психологии; </a:t>
            </a:r>
            <a:endParaRPr lang="ru-RU" dirty="0" smtClean="0"/>
          </a:p>
          <a:p>
            <a:pPr algn="just"/>
            <a:r>
              <a:rPr lang="ru-RU" dirty="0" smtClean="0"/>
              <a:t>2003 год – создание кафедры психотерапии и психологического консультирования;</a:t>
            </a:r>
          </a:p>
          <a:p>
            <a:pPr algn="just"/>
            <a:r>
              <a:rPr lang="ru-RU" dirty="0" smtClean="0"/>
              <a:t>2005 </a:t>
            </a:r>
            <a:r>
              <a:rPr lang="ru-RU" dirty="0"/>
              <a:t>год – приобретение статуса научной школы </a:t>
            </a:r>
            <a:r>
              <a:rPr lang="ru-RU" dirty="0" smtClean="0"/>
              <a:t>«Психология </a:t>
            </a:r>
            <a:r>
              <a:rPr lang="ru-RU" dirty="0"/>
              <a:t>личности в норме и </a:t>
            </a:r>
            <a:r>
              <a:rPr lang="ru-RU" dirty="0" smtClean="0"/>
              <a:t>патологии»;</a:t>
            </a:r>
            <a:endParaRPr lang="ru-RU" dirty="0"/>
          </a:p>
          <a:p>
            <a:pPr algn="just"/>
            <a:r>
              <a:rPr lang="ru-RU" dirty="0"/>
              <a:t>с</a:t>
            </a:r>
            <a:r>
              <a:rPr lang="ru-RU" dirty="0" smtClean="0"/>
              <a:t> </a:t>
            </a:r>
            <a:r>
              <a:rPr lang="ru-RU" dirty="0"/>
              <a:t>2002 года ­– организация и проведение международных и всероссийских научных мероприятий, в том числе 8 традиционных пролонгированных Сибирских психологических форумов;</a:t>
            </a:r>
          </a:p>
          <a:p>
            <a:pPr algn="just"/>
            <a:r>
              <a:rPr lang="ru-RU" dirty="0"/>
              <a:t>с 1999 года – раздел Сибирского психологического журнала </a:t>
            </a:r>
            <a:r>
              <a:rPr lang="ru-RU" dirty="0" smtClean="0"/>
              <a:t>«Клиническая </a:t>
            </a:r>
            <a:r>
              <a:rPr lang="ru-RU" dirty="0"/>
              <a:t>психология и психология </a:t>
            </a:r>
            <a:r>
              <a:rPr lang="ru-RU" dirty="0" smtClean="0"/>
              <a:t>здоровья»;</a:t>
            </a:r>
          </a:p>
          <a:p>
            <a:pPr algn="just"/>
            <a:r>
              <a:rPr lang="ru-RU" dirty="0"/>
              <a:t>с 1999 года – </a:t>
            </a:r>
            <a:r>
              <a:rPr lang="ru-RU" dirty="0" smtClean="0"/>
              <a:t>докторские и кандидатские диссертации по проблеме психологии здоровья и качества жизни – более 30;</a:t>
            </a:r>
            <a:endParaRPr lang="ru-RU" dirty="0"/>
          </a:p>
          <a:p>
            <a:pPr algn="just"/>
            <a:r>
              <a:rPr lang="ru-RU" dirty="0"/>
              <a:t>2010 год – открытие магистратуры по программе </a:t>
            </a:r>
            <a:r>
              <a:rPr lang="ru-RU" dirty="0" smtClean="0"/>
              <a:t>«Психология </a:t>
            </a:r>
            <a:r>
              <a:rPr lang="ru-RU" dirty="0"/>
              <a:t>безопасности и </a:t>
            </a:r>
            <a:r>
              <a:rPr lang="ru-RU" dirty="0" smtClean="0"/>
              <a:t>здоровья»;</a:t>
            </a:r>
            <a:endParaRPr lang="ru-RU" dirty="0"/>
          </a:p>
          <a:p>
            <a:pPr algn="just"/>
            <a:r>
              <a:rPr lang="ru-RU" dirty="0"/>
              <a:t>1999 – 2014 годы – исследовательские проекты по проблемам психологии здоровья и качества жизни, поддержанные грантами РГНФ, РФФИ, ФАО, ФЦП – более 20;</a:t>
            </a:r>
          </a:p>
          <a:p>
            <a:pPr algn="just"/>
            <a:r>
              <a:rPr lang="ru-RU" dirty="0"/>
              <a:t>1999 – 2014 годы – опубликовано по проблемам психологии безопасности и здоровья, качества жизни порядка 70 статей в рецензируемых журналах в том числе индексируемых в базах </a:t>
            </a:r>
            <a:r>
              <a:rPr lang="ru-RU" dirty="0" err="1"/>
              <a:t>Web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 и </a:t>
            </a:r>
            <a:r>
              <a:rPr lang="ru-RU" dirty="0" err="1"/>
              <a:t>Scopus</a:t>
            </a:r>
            <a:r>
              <a:rPr lang="ru-RU" dirty="0"/>
              <a:t> 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12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640960" cy="1440160"/>
          </a:xfrm>
        </p:spPr>
        <p:txBody>
          <a:bodyPr>
            <a:noAutofit/>
          </a:bodyPr>
          <a:lstStyle/>
          <a:p>
            <a:pPr algn="ctr"/>
            <a:r>
              <a:rPr lang="ru-RU" sz="3200" b="1" smtClean="0"/>
              <a:t>Исследовательские компетенции </a:t>
            </a:r>
            <a:r>
              <a:rPr lang="ru-RU" sz="3200" b="1" dirty="0" smtClean="0"/>
              <a:t>сотрудников «Лаборатории </a:t>
            </a:r>
            <a:r>
              <a:rPr lang="ru-RU" sz="3200" b="1" dirty="0"/>
              <a:t>психологии </a:t>
            </a:r>
            <a:r>
              <a:rPr lang="ru-RU" sz="3200" b="1" dirty="0" smtClean="0"/>
              <a:t>здоровья»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752528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3400" dirty="0" smtClean="0"/>
              <a:t>Опыт </a:t>
            </a:r>
            <a:r>
              <a:rPr lang="ru-RU" sz="3400" dirty="0"/>
              <a:t>исследовательской, научной, образовательной,  инновационной деятельности, направленной на исследование здоровья и качества жизни человека.</a:t>
            </a:r>
          </a:p>
          <a:p>
            <a:pPr algn="just">
              <a:lnSpc>
                <a:spcPct val="120000"/>
              </a:lnSpc>
            </a:pPr>
            <a:r>
              <a:rPr lang="ru-RU" sz="3400" dirty="0" smtClean="0"/>
              <a:t>Владение </a:t>
            </a:r>
            <a:r>
              <a:rPr lang="ru-RU" sz="3400" dirty="0"/>
              <a:t>стратегиями межкультурных и междисциплинарных исследований аспектов здоровья как ресурса и стратегического потенциала человека.</a:t>
            </a:r>
          </a:p>
          <a:p>
            <a:pPr algn="just">
              <a:lnSpc>
                <a:spcPct val="120000"/>
              </a:lnSpc>
            </a:pPr>
            <a:r>
              <a:rPr lang="ru-RU" sz="3400" dirty="0" smtClean="0"/>
              <a:t>Электронные </a:t>
            </a:r>
            <a:r>
              <a:rPr lang="ru-RU" sz="3400" dirty="0"/>
              <a:t>базы данных исследования здоровья как социального свойства личности, обеспечивающего в условиях рыночной экономики конкурентоспособность, благополучие семьи, профессиональное долголетие и повышение качества жизни человека.</a:t>
            </a:r>
          </a:p>
          <a:p>
            <a:pPr algn="just">
              <a:lnSpc>
                <a:spcPct val="120000"/>
              </a:lnSpc>
            </a:pPr>
            <a:r>
              <a:rPr lang="ru-RU" sz="3400" dirty="0" smtClean="0"/>
              <a:t>Опыт </a:t>
            </a:r>
            <a:r>
              <a:rPr lang="ru-RU" sz="3400" dirty="0"/>
              <a:t>разработки методов экспресс оценки состояния психологического и физического здоровья и технологий оздоровления населения</a:t>
            </a:r>
            <a:r>
              <a:rPr lang="ru-RU" sz="3400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3400" dirty="0" smtClean="0"/>
              <a:t>Опыт разработки и реализации медико-</a:t>
            </a:r>
            <a:r>
              <a:rPr lang="ru-RU" sz="3400" dirty="0" err="1" smtClean="0"/>
              <a:t>социо</a:t>
            </a:r>
            <a:r>
              <a:rPr lang="ru-RU" sz="3400" dirty="0" smtClean="0"/>
              <a:t>-психологических реабилитационных программ.</a:t>
            </a:r>
            <a:endParaRPr lang="ru-RU" sz="3400" dirty="0"/>
          </a:p>
          <a:p>
            <a:pPr algn="just">
              <a:lnSpc>
                <a:spcPct val="120000"/>
              </a:lnSpc>
            </a:pPr>
            <a:r>
              <a:rPr lang="ru-RU" sz="3400" dirty="0" smtClean="0"/>
              <a:t>Кадровый </a:t>
            </a:r>
            <a:r>
              <a:rPr lang="ru-RU" sz="3400" dirty="0"/>
              <a:t>потенциал ученых, осуществляющих исследования на международном уровне, в том числе имеющих статусы заслуженных деятелей науки.</a:t>
            </a:r>
          </a:p>
          <a:p>
            <a:pPr algn="just">
              <a:lnSpc>
                <a:spcPct val="120000"/>
              </a:lnSpc>
            </a:pPr>
            <a:r>
              <a:rPr lang="ru-RU" sz="3400" dirty="0" smtClean="0"/>
              <a:t>Освоенный </a:t>
            </a:r>
            <a:r>
              <a:rPr lang="ru-RU" sz="3400" dirty="0"/>
              <a:t>инструментарий исследования проблем психологии безопасности, здоровья и качества жизни</a:t>
            </a:r>
            <a:r>
              <a:rPr lang="ru-RU" sz="3400" b="1" dirty="0"/>
              <a:t>: </a:t>
            </a:r>
            <a:r>
              <a:rPr lang="ru-RU" sz="3400" dirty="0"/>
              <a:t>пакеты диагностических методик; статистические пакеты </a:t>
            </a:r>
            <a:r>
              <a:rPr lang="en-US" sz="3400" dirty="0"/>
              <a:t>Statistic</a:t>
            </a:r>
            <a:r>
              <a:rPr lang="ru-RU" sz="3400" dirty="0"/>
              <a:t>, </a:t>
            </a:r>
            <a:r>
              <a:rPr lang="en-US" sz="3400" dirty="0"/>
              <a:t>SPSS</a:t>
            </a:r>
            <a:r>
              <a:rPr lang="ru-RU" sz="3400" dirty="0"/>
              <a:t>; программно-аппаратные диагностические комплексы; </a:t>
            </a:r>
            <a:r>
              <a:rPr lang="en-US" sz="3400" dirty="0"/>
              <a:t>Laboratory of Social Psychology</a:t>
            </a:r>
            <a:r>
              <a:rPr lang="ru-RU" sz="3400" dirty="0"/>
              <a:t>; </a:t>
            </a:r>
            <a:r>
              <a:rPr lang="en-US" sz="3400" dirty="0"/>
              <a:t>Laboratory for Psychological Assessment</a:t>
            </a:r>
            <a:r>
              <a:rPr lang="ru-RU" sz="3400" dirty="0"/>
              <a:t>; </a:t>
            </a:r>
            <a:r>
              <a:rPr lang="en-US" sz="3400" dirty="0"/>
              <a:t>Laboratory of Psychophysiology</a:t>
            </a:r>
            <a:r>
              <a:rPr lang="ru-RU" sz="3400" dirty="0"/>
              <a:t>; </a:t>
            </a:r>
            <a:r>
              <a:rPr lang="en-US" sz="3400" dirty="0"/>
              <a:t>Center for Socio</a:t>
            </a:r>
            <a:r>
              <a:rPr lang="ru-RU" sz="3400" dirty="0"/>
              <a:t>-</a:t>
            </a:r>
            <a:r>
              <a:rPr lang="en-US" sz="3400" dirty="0"/>
              <a:t>Psychological Education</a:t>
            </a:r>
            <a:r>
              <a:rPr lang="ru-RU" sz="3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4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856984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Сотрудничество с российскими и международными научными коллективами в области исследований психологии безопасности, здоровья и качества жизни человека (договора и соглашения о сотрудничества):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464496"/>
          </a:xfrm>
        </p:spPr>
        <p:txBody>
          <a:bodyPr>
            <a:normAutofit/>
          </a:bodyPr>
          <a:lstStyle/>
          <a:p>
            <a:pPr lvl="0" algn="just"/>
            <a:r>
              <a:rPr lang="ru-RU" sz="1400" dirty="0"/>
              <a:t>ГБОУ ВПО </a:t>
            </a:r>
            <a:r>
              <a:rPr lang="ru-RU" sz="1400" dirty="0" smtClean="0"/>
              <a:t>«Красноярский </a:t>
            </a:r>
            <a:r>
              <a:rPr lang="ru-RU" sz="1400" dirty="0"/>
              <a:t>государственный </a:t>
            </a:r>
            <a:r>
              <a:rPr lang="ru-RU" sz="1400" dirty="0" smtClean="0"/>
              <a:t>медицинский </a:t>
            </a:r>
            <a:r>
              <a:rPr lang="ru-RU" sz="1400" dirty="0"/>
              <a:t>университет им. профессора В.Ф. </a:t>
            </a:r>
            <a:r>
              <a:rPr lang="ru-RU" sz="1400" dirty="0" err="1" smtClean="0"/>
              <a:t>Войно-Ясенецкого</a:t>
            </a:r>
            <a:r>
              <a:rPr lang="ru-RU" sz="1400" dirty="0" smtClean="0"/>
              <a:t>»;</a:t>
            </a:r>
          </a:p>
          <a:p>
            <a:pPr lvl="0" algn="just"/>
            <a:r>
              <a:rPr lang="ru-RU" sz="1400" dirty="0" smtClean="0"/>
              <a:t>ГБОУ ВПО «</a:t>
            </a:r>
            <a:r>
              <a:rPr lang="ru-RU" sz="1400" dirty="0"/>
              <a:t>Уральский государственный медицинский университет» Министерства </a:t>
            </a:r>
            <a:r>
              <a:rPr lang="ru-RU" sz="1400"/>
              <a:t>здравоохранения </a:t>
            </a:r>
            <a:r>
              <a:rPr lang="ru-RU" sz="1400" smtClean="0"/>
              <a:t>РФ; </a:t>
            </a:r>
            <a:endParaRPr lang="ru-RU" sz="1400" dirty="0" smtClean="0"/>
          </a:p>
          <a:p>
            <a:pPr lvl="0" algn="just"/>
            <a:r>
              <a:rPr lang="ru-RU" sz="1400" dirty="0" smtClean="0"/>
              <a:t>ФГБУН «Томский </a:t>
            </a:r>
            <a:r>
              <a:rPr lang="ru-RU" sz="1400" dirty="0"/>
              <a:t>научно-исследовательский институт курортологии и физиотерапии </a:t>
            </a:r>
            <a:r>
              <a:rPr lang="ru-RU" sz="1400" dirty="0" smtClean="0"/>
              <a:t>ФМБА»;</a:t>
            </a:r>
            <a:endParaRPr lang="ru-RU" sz="1400" dirty="0"/>
          </a:p>
          <a:p>
            <a:pPr lvl="0" algn="just"/>
            <a:r>
              <a:rPr lang="ru-RU" sz="1400" dirty="0"/>
              <a:t>ФГБУ «Научно-Исследовательский Институт Физиологии и Фундаментальной Медицины Сибирского Отделения Российской Академии Медицинских Наук»</a:t>
            </a:r>
          </a:p>
          <a:p>
            <a:pPr lvl="0" algn="just"/>
            <a:r>
              <a:rPr lang="ru-RU" sz="1400" dirty="0" smtClean="0"/>
              <a:t>ФГБУ «НИИПЗ» СО РАН;</a:t>
            </a:r>
          </a:p>
          <a:p>
            <a:pPr lvl="0" algn="just"/>
            <a:r>
              <a:rPr lang="ru-RU" sz="1400" dirty="0" smtClean="0"/>
              <a:t>ОГАУЗ «Детская </a:t>
            </a:r>
            <a:r>
              <a:rPr lang="ru-RU" sz="1400" dirty="0"/>
              <a:t>городская больница </a:t>
            </a:r>
            <a:r>
              <a:rPr lang="ru-RU" sz="1400" dirty="0" smtClean="0"/>
              <a:t>№ 1»;</a:t>
            </a:r>
            <a:endParaRPr lang="ru-RU" sz="1400" dirty="0"/>
          </a:p>
          <a:p>
            <a:pPr lvl="0" algn="just"/>
            <a:r>
              <a:rPr lang="ru-RU" sz="1400" dirty="0"/>
              <a:t>Томский региональный некоммерческий благотворительный Фонд </a:t>
            </a:r>
            <a:r>
              <a:rPr lang="ru-RU" sz="1400" dirty="0" smtClean="0"/>
              <a:t>«Томск </a:t>
            </a:r>
            <a:r>
              <a:rPr lang="ru-RU" sz="1400" dirty="0"/>
              <a:t>– </a:t>
            </a:r>
            <a:r>
              <a:rPr lang="ru-RU" sz="1400" dirty="0" err="1" smtClean="0"/>
              <a:t>АнтиСПИД</a:t>
            </a:r>
            <a:r>
              <a:rPr lang="ru-RU" sz="1400" dirty="0" smtClean="0"/>
              <a:t>»;</a:t>
            </a:r>
            <a:endParaRPr lang="ru-RU" sz="1400" dirty="0"/>
          </a:p>
          <a:p>
            <a:pPr lvl="0" algn="just"/>
            <a:r>
              <a:rPr lang="ru-RU" sz="1400" dirty="0"/>
              <a:t>МБЛПУ </a:t>
            </a:r>
            <a:r>
              <a:rPr lang="ru-RU" sz="1400" dirty="0" smtClean="0"/>
              <a:t>«Родильный </a:t>
            </a:r>
            <a:r>
              <a:rPr lang="ru-RU" sz="1400" dirty="0"/>
              <a:t>дом им. Н.А.</a:t>
            </a:r>
            <a:r>
              <a:rPr lang="en-US" sz="1400" dirty="0"/>
              <a:t> </a:t>
            </a:r>
            <a:r>
              <a:rPr lang="ru-RU" sz="1400" dirty="0" smtClean="0"/>
              <a:t>Семашко»;</a:t>
            </a:r>
            <a:endParaRPr lang="ru-RU" sz="1400" dirty="0"/>
          </a:p>
          <a:p>
            <a:pPr lvl="0" algn="just"/>
            <a:r>
              <a:rPr lang="ru-RU" sz="1400" dirty="0"/>
              <a:t>ОГБУЗ </a:t>
            </a:r>
            <a:r>
              <a:rPr lang="ru-RU" sz="1400" dirty="0" smtClean="0"/>
              <a:t>«Томская </a:t>
            </a:r>
            <a:r>
              <a:rPr lang="ru-RU" sz="1400" dirty="0"/>
              <a:t>клиническая психиатрическая </a:t>
            </a:r>
            <a:r>
              <a:rPr lang="ru-RU" sz="1400" dirty="0" smtClean="0"/>
              <a:t>больница»;</a:t>
            </a:r>
            <a:endParaRPr lang="ru-RU" sz="1400" dirty="0"/>
          </a:p>
          <a:p>
            <a:pPr lvl="0" algn="just"/>
            <a:r>
              <a:rPr lang="ru-RU" sz="1400" dirty="0"/>
              <a:t>Факультет медицины и психологии университет Ла-</a:t>
            </a:r>
            <a:r>
              <a:rPr lang="ru-RU" sz="1400" dirty="0" err="1"/>
              <a:t>Сапиенца</a:t>
            </a:r>
            <a:r>
              <a:rPr lang="ru-RU" sz="1400" dirty="0"/>
              <a:t> (Рим, Италия</a:t>
            </a:r>
            <a:r>
              <a:rPr lang="ru-RU" sz="1400" dirty="0" smtClean="0"/>
              <a:t>);</a:t>
            </a:r>
            <a:endParaRPr lang="ru-RU" sz="1400" dirty="0"/>
          </a:p>
          <a:p>
            <a:pPr lvl="0" algn="just"/>
            <a:r>
              <a:rPr lang="ru-RU" sz="1400" dirty="0"/>
              <a:t>Факультет психологии и консультирования университета </a:t>
            </a:r>
            <a:r>
              <a:rPr lang="ru-RU" sz="1400" dirty="0" err="1"/>
              <a:t>Меривуд</a:t>
            </a:r>
            <a:r>
              <a:rPr lang="ru-RU" sz="1400" dirty="0"/>
              <a:t> (</a:t>
            </a:r>
            <a:r>
              <a:rPr lang="ru-RU" sz="1400" dirty="0" err="1"/>
              <a:t>Меривуд</a:t>
            </a:r>
            <a:r>
              <a:rPr lang="ru-RU" sz="1400" dirty="0"/>
              <a:t>, Пенсильвания, США</a:t>
            </a:r>
            <a:r>
              <a:rPr lang="ru-RU" sz="1400" dirty="0" smtClean="0"/>
              <a:t>);</a:t>
            </a:r>
            <a:endParaRPr lang="ru-RU" sz="1400" dirty="0"/>
          </a:p>
          <a:p>
            <a:pPr lvl="0" algn="just"/>
            <a:r>
              <a:rPr lang="ru-RU" sz="1400" dirty="0"/>
              <a:t>Факультет образования университета Хайфа (Хайфа, Израиль</a:t>
            </a:r>
            <a:r>
              <a:rPr lang="ru-RU" sz="1400" dirty="0" smtClean="0"/>
              <a:t>);</a:t>
            </a:r>
            <a:endParaRPr lang="ru-RU" sz="1400" dirty="0"/>
          </a:p>
          <a:p>
            <a:pPr lvl="0" algn="just"/>
            <a:r>
              <a:rPr lang="ru-RU" sz="1400" dirty="0"/>
              <a:t>Факультет психологии и педагогики Брюссельского свободного университета – Центр когнитивных исследований (Бельгия, Брюссель). </a:t>
            </a:r>
            <a:endParaRPr lang="ru-RU" sz="1400" dirty="0" smtClean="0"/>
          </a:p>
          <a:p>
            <a:pPr lvl="0" algn="just"/>
            <a:endParaRPr lang="ru-RU" sz="31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43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Ожидаемые результаты мирового уровня</a:t>
            </a:r>
            <a:r>
              <a:rPr lang="ru-RU" sz="3200" dirty="0"/>
              <a:t>: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256584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ru-RU" sz="3100" dirty="0"/>
              <a:t>Российская  база данных  нейрофизиологических, психофизиологических, когнитивных, социальных показателей здоровья.</a:t>
            </a:r>
          </a:p>
          <a:p>
            <a:pPr lvl="0" algn="just"/>
            <a:r>
              <a:rPr lang="ru-RU" sz="3100" dirty="0"/>
              <a:t>Вариантные (зависящие от климатических, политических, социально-экономических, этнических и </a:t>
            </a:r>
            <a:r>
              <a:rPr lang="ru-RU" sz="3100" dirty="0" err="1"/>
              <a:t>социо</a:t>
            </a:r>
            <a:r>
              <a:rPr lang="ru-RU" sz="3100" dirty="0"/>
              <a:t>-культурных  факторов) и инвариантные факторы, определяющие новое понимание и ценностное отношению к здоровью как ресурсу и стратегическому потенциалу человека.</a:t>
            </a:r>
          </a:p>
          <a:p>
            <a:pPr lvl="0" algn="just"/>
            <a:r>
              <a:rPr lang="ru-RU" sz="3100" dirty="0"/>
              <a:t>Вхождение в программы международных междисциплинарных исследований здоровья, способствующих  пониманию этиологии здоровья с позиции современного психологического знания.</a:t>
            </a:r>
          </a:p>
          <a:p>
            <a:pPr lvl="0" algn="just"/>
            <a:r>
              <a:rPr lang="ru-RU" sz="3100" dirty="0"/>
              <a:t> Образцы новых межкультурных и междисциплинарных исследований для выявления нейрофизиологических, психофизиологических, когнитивных, ценностных аспектов здоровья человека.</a:t>
            </a:r>
          </a:p>
          <a:p>
            <a:pPr lvl="0" algn="just"/>
            <a:r>
              <a:rPr lang="ru-RU" sz="3100" dirty="0"/>
              <a:t>Программы психогигиены труда для специалистов, работающих вахтовым методом в условиях циркумполярном регионе. </a:t>
            </a:r>
          </a:p>
          <a:p>
            <a:pPr lvl="0" algn="just"/>
            <a:r>
              <a:rPr lang="ru-RU" sz="3100" dirty="0"/>
              <a:t>Перспективные социально-когнитивные реабилитационные комплексные технологии сбережения здоровья.</a:t>
            </a:r>
          </a:p>
          <a:p>
            <a:pPr lvl="0" algn="just"/>
            <a:r>
              <a:rPr lang="ru-RU" sz="3100" dirty="0"/>
              <a:t>Индивидуально-ориентированные программы:  «Когнитивные нарушения», </a:t>
            </a:r>
            <a:r>
              <a:rPr lang="ru-RU" sz="3100" dirty="0" smtClean="0"/>
              <a:t>«ИБС </a:t>
            </a:r>
            <a:r>
              <a:rPr lang="ru-RU" sz="3100" dirty="0"/>
              <a:t>- новое качество </a:t>
            </a:r>
            <a:r>
              <a:rPr lang="ru-RU" sz="3100" dirty="0" smtClean="0"/>
              <a:t>жизни», «Жизнь </a:t>
            </a:r>
            <a:r>
              <a:rPr lang="ru-RU" sz="3100" dirty="0"/>
              <a:t>без </a:t>
            </a:r>
            <a:r>
              <a:rPr lang="ru-RU" sz="3100" dirty="0" smtClean="0"/>
              <a:t>осложнений», </a:t>
            </a:r>
            <a:r>
              <a:rPr lang="ru-RU" sz="3100" dirty="0"/>
              <a:t>«Психологическое здоровье школьников», программа, «Психологические аспекты соматических заболеваний», «Движение к здоровью»,  направленные  на диагностику, профилактику, реабилитацию и коррекцию нарушений когнитивной сферы, сохранению продуктивности деятельности, работоспособности, снижению риска заболеваний и улучшению качества жизни.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61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64096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/>
              <a:t>Лаборатория психологии здоровья</a:t>
            </a:r>
            <a:endParaRPr lang="ru-RU" dirty="0"/>
          </a:p>
        </p:txBody>
      </p:sp>
      <p:pic>
        <p:nvPicPr>
          <p:cNvPr id="4" name="Picture 4" descr="IMG_080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0344"/>
            <a:ext cx="3645024" cy="32259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User\AppData\Local\Microsoft\Windows\Temporary Internet Files\Content.Outlook\9F9WMZH5\IMG_09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411" y="2924944"/>
            <a:ext cx="4845083" cy="3230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6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628</Words>
  <Application>Microsoft Office PowerPoint</Application>
  <PresentationFormat>Экран (4:3)</PresentationFormat>
  <Paragraphs>60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Лаборатория психологии здоровья</vt:lpstr>
      <vt:lpstr>Цель исследовательского проекта «Лаборатория психологии здоровья»</vt:lpstr>
      <vt:lpstr>Научный задел изучения проблемы здоровья и качества жизни на факультете психологии:</vt:lpstr>
      <vt:lpstr>Исследовательские компетенции сотрудников «Лаборатории психологии здоровья» </vt:lpstr>
      <vt:lpstr>Сотрудничество с российскими и международными научными коллективами в области исследований психологии безопасности, здоровья и качества жизни человека (договора и соглашения о сотрудничества): </vt:lpstr>
      <vt:lpstr>Ожидаемые результаты мирового уровня: </vt:lpstr>
      <vt:lpstr>Лаборатория психологии здоровья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psycholich</cp:lastModifiedBy>
  <cp:revision>19</cp:revision>
  <dcterms:created xsi:type="dcterms:W3CDTF">2014-02-17T07:36:47Z</dcterms:created>
  <dcterms:modified xsi:type="dcterms:W3CDTF">2014-10-07T03:15:32Z</dcterms:modified>
</cp:coreProperties>
</file>